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7" r:id="rId3"/>
    <p:sldId id="271" r:id="rId4"/>
    <p:sldId id="375" r:id="rId5"/>
    <p:sldId id="376" r:id="rId6"/>
    <p:sldId id="379" r:id="rId7"/>
    <p:sldId id="377" r:id="rId8"/>
    <p:sldId id="378" r:id="rId9"/>
    <p:sldId id="380" r:id="rId10"/>
    <p:sldId id="381" r:id="rId11"/>
    <p:sldId id="382" r:id="rId12"/>
    <p:sldId id="384" r:id="rId13"/>
    <p:sldId id="383" r:id="rId14"/>
    <p:sldId id="385" r:id="rId15"/>
    <p:sldId id="386" r:id="rId16"/>
    <p:sldId id="387" r:id="rId17"/>
    <p:sldId id="388" r:id="rId18"/>
    <p:sldId id="389" r:id="rId19"/>
    <p:sldId id="390" r:id="rId20"/>
    <p:sldId id="371" r:id="rId21"/>
    <p:sldId id="391" r:id="rId22"/>
    <p:sldId id="393" r:id="rId23"/>
    <p:sldId id="392" r:id="rId24"/>
    <p:sldId id="394" r:id="rId25"/>
    <p:sldId id="395" r:id="rId26"/>
    <p:sldId id="396" r:id="rId27"/>
    <p:sldId id="397" r:id="rId28"/>
    <p:sldId id="398" r:id="rId29"/>
    <p:sldId id="411" r:id="rId30"/>
    <p:sldId id="399" r:id="rId31"/>
    <p:sldId id="400" r:id="rId32"/>
    <p:sldId id="401" r:id="rId33"/>
    <p:sldId id="402" r:id="rId34"/>
    <p:sldId id="403" r:id="rId35"/>
    <p:sldId id="404" r:id="rId36"/>
    <p:sldId id="405" r:id="rId37"/>
    <p:sldId id="406" r:id="rId38"/>
    <p:sldId id="407" r:id="rId39"/>
    <p:sldId id="408" r:id="rId40"/>
    <p:sldId id="409" r:id="rId41"/>
    <p:sldId id="410" r:id="rId42"/>
    <p:sldId id="412" r:id="rId43"/>
    <p:sldId id="413" r:id="rId44"/>
    <p:sldId id="414" r:id="rId45"/>
    <p:sldId id="415" r:id="rId46"/>
    <p:sldId id="419" r:id="rId47"/>
    <p:sldId id="416" r:id="rId48"/>
    <p:sldId id="417" r:id="rId49"/>
    <p:sldId id="418" r:id="rId50"/>
    <p:sldId id="420" r:id="rId51"/>
    <p:sldId id="423" r:id="rId52"/>
    <p:sldId id="422" r:id="rId53"/>
    <p:sldId id="373" r:id="rId54"/>
    <p:sldId id="424" r:id="rId55"/>
    <p:sldId id="425" r:id="rId56"/>
    <p:sldId id="426" r:id="rId57"/>
    <p:sldId id="427" r:id="rId58"/>
    <p:sldId id="374" r:id="rId59"/>
    <p:sldId id="428" r:id="rId60"/>
    <p:sldId id="429" r:id="rId61"/>
    <p:sldId id="430" r:id="rId6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A54F83E5-3784-40AB-B757-0FA4B38EE46C}">
          <p14:sldIdLst>
            <p14:sldId id="256"/>
            <p14:sldId id="267"/>
          </p14:sldIdLst>
        </p14:section>
        <p14:section name="Introducing Tables" id="{D0B9B2EE-D264-43BF-8C55-F85499144470}">
          <p14:sldIdLst>
            <p14:sldId id="271"/>
            <p14:sldId id="375"/>
            <p14:sldId id="376"/>
            <p14:sldId id="379"/>
            <p14:sldId id="377"/>
            <p14:sldId id="378"/>
            <p14:sldId id="380"/>
            <p14:sldId id="381"/>
            <p14:sldId id="382"/>
            <p14:sldId id="384"/>
            <p14:sldId id="383"/>
          </p14:sldIdLst>
        </p14:section>
        <p14:section name="Styling tables" id="{EBB83AE7-4BFA-4272-BC5A-182E4A847007}">
          <p14:sldIdLst>
            <p14:sldId id="385"/>
            <p14:sldId id="386"/>
            <p14:sldId id="387"/>
            <p14:sldId id="388"/>
            <p14:sldId id="389"/>
            <p14:sldId id="390"/>
          </p14:sldIdLst>
        </p14:section>
        <p14:section name="Introducing forms" id="{B3EA0BAD-EDA3-4CC4-B335-62AC6FBDDDDE}">
          <p14:sldIdLst>
            <p14:sldId id="371"/>
            <p14:sldId id="391"/>
            <p14:sldId id="393"/>
            <p14:sldId id="392"/>
            <p14:sldId id="394"/>
            <p14:sldId id="395"/>
            <p14:sldId id="396"/>
            <p14:sldId id="397"/>
            <p14:sldId id="398"/>
          </p14:sldIdLst>
        </p14:section>
        <p14:section name="Form control elements" id="{F9AD68C0-E5CB-4EE3-9D4B-D8955E2A2ED9}">
          <p14:sldIdLst>
            <p14:sldId id="411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2"/>
            <p14:sldId id="413"/>
            <p14:sldId id="414"/>
            <p14:sldId id="415"/>
            <p14:sldId id="419"/>
            <p14:sldId id="416"/>
            <p14:sldId id="417"/>
            <p14:sldId id="418"/>
            <p14:sldId id="420"/>
            <p14:sldId id="423"/>
            <p14:sldId id="422"/>
          </p14:sldIdLst>
        </p14:section>
        <p14:section name="Table and Form Accessibility" id="{E4C29855-24B9-4EDA-9466-333FFF53E9AA}">
          <p14:sldIdLst>
            <p14:sldId id="373"/>
            <p14:sldId id="424"/>
            <p14:sldId id="425"/>
            <p14:sldId id="426"/>
            <p14:sldId id="427"/>
          </p14:sldIdLst>
        </p14:section>
        <p14:section name="Microformats" id="{2B8B4EE4-035F-4336-916C-7EC1454F91E7}">
          <p14:sldIdLst>
            <p14:sldId id="374"/>
            <p14:sldId id="428"/>
            <p14:sldId id="429"/>
          </p14:sldIdLst>
        </p14:section>
        <p14:section name="What you've learned" id="{2B3555AC-6E24-47F7-8E46-58974E3C61A7}">
          <p14:sldIdLst>
            <p14:sldId id="43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5" autoAdjust="0"/>
    <p:restoredTop sz="99598" autoAdjust="0"/>
  </p:normalViewPr>
  <p:slideViewPr>
    <p:cSldViewPr showGuides="1">
      <p:cViewPr>
        <p:scale>
          <a:sx n="66" d="100"/>
          <a:sy n="66" d="100"/>
        </p:scale>
        <p:origin x="-1746" y="-666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4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5486400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22516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Textbook</a:t>
            </a:r>
            <a:r>
              <a:rPr lang="en-US" sz="1200" baseline="0" dirty="0" smtClean="0">
                <a:solidFill>
                  <a:schemeClr val="bg1"/>
                </a:solidFill>
                <a:latin typeface="+mj-lt"/>
              </a:rPr>
              <a:t> to be published by </a:t>
            </a:r>
            <a:r>
              <a:rPr lang="en-US" sz="1200" dirty="0" smtClean="0">
                <a:solidFill>
                  <a:schemeClr val="bg1"/>
                </a:solidFill>
                <a:latin typeface="+mj-lt"/>
              </a:rPr>
              <a:t>Pearson Ed in early 2014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http://www.funwebdev.com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486400" y="645300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© 2015 Pearson</a:t>
            </a:r>
          </a:p>
          <a:p>
            <a:pPr algn="r"/>
            <a:r>
              <a:rPr lang="en-US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http://www.funwebdev.com</a:t>
            </a:r>
            <a:endParaRPr lang="en-US" sz="12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50" r:id="rId13"/>
    <p:sldLayoutId id="2147483660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WAI/intro/wcag.php" TargetMode="Externa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7315200" cy="2819400"/>
          </a:xfrm>
        </p:spPr>
        <p:txBody>
          <a:bodyPr/>
          <a:lstStyle/>
          <a:p>
            <a:r>
              <a:rPr lang="en-US" dirty="0" smtClean="0"/>
              <a:t>HTML Tables and Forms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79696"/>
            <a:ext cx="5486400" cy="533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Chapter 4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Spanning Rows and Columns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Span </a:t>
            </a:r>
            <a:r>
              <a:rPr lang="en-CA" dirty="0" err="1" smtClean="0"/>
              <a:t>Span</a:t>
            </a:r>
            <a:r>
              <a:rPr lang="en-CA" dirty="0" smtClean="0"/>
              <a:t> </a:t>
            </a:r>
            <a:r>
              <a:rPr lang="en-CA" dirty="0" err="1" smtClean="0"/>
              <a:t>Span</a:t>
            </a:r>
            <a:r>
              <a:rPr lang="en-CA" dirty="0" smtClean="0"/>
              <a:t> a Row</a:t>
            </a:r>
            <a:endParaRPr lang="en-CA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762000" y="1524000"/>
            <a:ext cx="3200400" cy="4525963"/>
          </a:xfrm>
        </p:spPr>
        <p:txBody>
          <a:bodyPr>
            <a:normAutofit/>
          </a:bodyPr>
          <a:lstStyle/>
          <a:p>
            <a:r>
              <a:rPr lang="en-CA" dirty="0" smtClean="0"/>
              <a:t>Each row must have the same number of &lt;td&gt; or &lt;</a:t>
            </a:r>
            <a:r>
              <a:rPr lang="en-CA" dirty="0" err="1" smtClean="0"/>
              <a:t>th</a:t>
            </a:r>
            <a:r>
              <a:rPr lang="en-CA" dirty="0" smtClean="0"/>
              <a:t>&gt; containers. If you want a given cell to cover several columns or rows, </a:t>
            </a:r>
          </a:p>
          <a:p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use the </a:t>
            </a:r>
            <a:r>
              <a:rPr lang="en-CA" b="1" dirty="0" err="1" smtClean="0"/>
              <a:t>colspan</a:t>
            </a:r>
            <a:r>
              <a:rPr lang="en-CA" b="1" dirty="0" smtClean="0"/>
              <a:t> or </a:t>
            </a:r>
            <a:r>
              <a:rPr lang="en-CA" b="1" dirty="0" err="1" smtClean="0"/>
              <a:t>rowspan</a:t>
            </a:r>
            <a:r>
              <a:rPr lang="en-CA" b="1" dirty="0" smtClean="0"/>
              <a:t> attributes</a:t>
            </a:r>
            <a:endParaRPr lang="en-CA" dirty="0" smtClean="0"/>
          </a:p>
        </p:txBody>
      </p:sp>
      <p:sp>
        <p:nvSpPr>
          <p:cNvPr id="6" name="Right Arrow 5"/>
          <p:cNvSpPr/>
          <p:nvPr/>
        </p:nvSpPr>
        <p:spPr>
          <a:xfrm rot="19706168">
            <a:off x="2895352" y="4563075"/>
            <a:ext cx="1917615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23920" name="Picture 16" descr="T:\CompSci\Research\web development textbook\manuscript\19.FinalART\9780133407150_FinalArt\CH04\4071504004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1676400"/>
            <a:ext cx="5403033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Using Tables for Layout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It works in many situations</a:t>
            </a:r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1425273"/>
            <a:ext cx="3276600" cy="337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Popular in 1990s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Results in table bloat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Not semantic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Larger HTML pages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Browser quirks</a:t>
            </a:r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124945" name="Picture 17" descr="T:\CompSci\Research\web development textbook\manuscript\19.FinalART\9780133407150_FinalArt\CH04\4071504005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914400"/>
            <a:ext cx="5185262" cy="5567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Example Table layouts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/>
          </a:p>
        </p:txBody>
      </p:sp>
      <p:pic>
        <p:nvPicPr>
          <p:cNvPr id="126991" name="Picture 15" descr="T:\CompSci\Research\web development textbook\manuscript\19.FinalART\9780133407150_FinalArt\CH04\4071504007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838200"/>
            <a:ext cx="6324600" cy="562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Additional table tags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</p:txBody>
      </p:sp>
      <p:sp>
        <p:nvSpPr>
          <p:cNvPr id="9" name="TextBox 8"/>
          <p:cNvSpPr txBox="1"/>
          <p:nvPr/>
        </p:nvSpPr>
        <p:spPr>
          <a:xfrm>
            <a:off x="609600" y="1425273"/>
            <a:ext cx="3276600" cy="337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&lt;caption&gt;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&lt;</a:t>
            </a:r>
            <a:r>
              <a:rPr lang="en-CA" sz="2200" dirty="0" err="1" smtClean="0"/>
              <a:t>col</a:t>
            </a:r>
            <a:r>
              <a:rPr lang="en-CA" sz="2200" dirty="0" smtClean="0"/>
              <a:t>&gt;,&lt;</a:t>
            </a:r>
            <a:r>
              <a:rPr lang="en-CA" sz="2200" dirty="0" err="1" smtClean="0"/>
              <a:t>colgroup</a:t>
            </a:r>
            <a:r>
              <a:rPr lang="en-CA" sz="2200" dirty="0" smtClean="0"/>
              <a:t>&gt;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&lt;</a:t>
            </a:r>
            <a:r>
              <a:rPr lang="en-CA" sz="2200" dirty="0" err="1" smtClean="0"/>
              <a:t>thead</a:t>
            </a:r>
            <a:r>
              <a:rPr lang="en-CA" sz="2200" dirty="0" smtClean="0"/>
              <a:t>&gt;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&lt;</a:t>
            </a:r>
            <a:r>
              <a:rPr lang="en-CA" sz="2200" dirty="0" err="1" smtClean="0"/>
              <a:t>tfoot</a:t>
            </a:r>
            <a:r>
              <a:rPr lang="en-CA" sz="2200" dirty="0" smtClean="0"/>
              <a:t>&gt;</a:t>
            </a:r>
          </a:p>
          <a:p>
            <a:pPr indent="457200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Arial" pitchFamily="34" charset="0"/>
              <a:buChar char="•"/>
            </a:pPr>
            <a:r>
              <a:rPr lang="en-CA" sz="2200" dirty="0" smtClean="0"/>
              <a:t>&lt;</a:t>
            </a:r>
            <a:r>
              <a:rPr lang="en-CA" sz="2200" dirty="0" err="1" smtClean="0"/>
              <a:t>tbody</a:t>
            </a:r>
            <a:r>
              <a:rPr lang="en-CA" sz="2200" dirty="0" smtClean="0"/>
              <a:t>&gt;</a:t>
            </a:r>
          </a:p>
          <a:p>
            <a:endParaRPr lang="en-CA" dirty="0" smtClean="0"/>
          </a:p>
          <a:p>
            <a:endParaRPr lang="en-CA" dirty="0"/>
          </a:p>
        </p:txBody>
      </p:sp>
      <p:pic>
        <p:nvPicPr>
          <p:cNvPr id="125972" name="Picture 20" descr="T:\CompSci\Research\web development textbook\manuscript\19.FinalART\9780133407150_FinalArt\CH04\4071504006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425273"/>
            <a:ext cx="5184245" cy="515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Styling </a:t>
            </a:r>
            <a:r>
              <a:rPr lang="en-US" dirty="0" smtClean="0">
                <a:solidFill>
                  <a:schemeClr val="tx2"/>
                </a:solidFill>
              </a:rPr>
              <a:t>Tables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2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Styling Tables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467600" cy="4525963"/>
          </a:xfrm>
        </p:spPr>
        <p:txBody>
          <a:bodyPr>
            <a:normAutofit fontScale="92500" lnSpcReduction="20000"/>
          </a:bodyPr>
          <a:lstStyle/>
          <a:p>
            <a:r>
              <a:rPr lang="en-CA" dirty="0" smtClean="0"/>
              <a:t>In HTML5 it is left to CSS, However legacy support for deprecated HTML attributes still exist</a:t>
            </a:r>
          </a:p>
          <a:p>
            <a:pPr indent="457200">
              <a:buFont typeface="Wingdings" pitchFamily="2" charset="2"/>
              <a:buChar char="§"/>
            </a:pPr>
            <a:r>
              <a:rPr lang="en-CA" b="1" dirty="0" smtClean="0"/>
              <a:t>width, height</a:t>
            </a:r>
            <a:r>
              <a:rPr lang="en-CA" dirty="0" smtClean="0"/>
              <a:t>—for setting the width and height of cells</a:t>
            </a:r>
          </a:p>
          <a:p>
            <a:pPr indent="457200">
              <a:buFont typeface="Wingdings" pitchFamily="2" charset="2"/>
              <a:buChar char="§"/>
            </a:pPr>
            <a:r>
              <a:rPr lang="en-CA" dirty="0" smtClean="0"/>
              <a:t> </a:t>
            </a:r>
            <a:r>
              <a:rPr lang="en-CA" b="1" dirty="0" err="1" smtClean="0"/>
              <a:t>cellspacing</a:t>
            </a:r>
            <a:r>
              <a:rPr lang="en-CA" dirty="0" smtClean="0"/>
              <a:t>—for adding space between every cell in the table</a:t>
            </a:r>
          </a:p>
          <a:p>
            <a:pPr indent="457200">
              <a:buFont typeface="Wingdings" pitchFamily="2" charset="2"/>
              <a:buChar char="§"/>
            </a:pPr>
            <a:r>
              <a:rPr lang="en-CA" dirty="0" smtClean="0"/>
              <a:t> </a:t>
            </a:r>
            <a:r>
              <a:rPr lang="en-CA" b="1" dirty="0" err="1" smtClean="0"/>
              <a:t>cellpadding</a:t>
            </a:r>
            <a:r>
              <a:rPr lang="en-CA" dirty="0" smtClean="0"/>
              <a:t>—for adding space between the content of the cell and its border</a:t>
            </a:r>
          </a:p>
          <a:p>
            <a:pPr indent="457200">
              <a:buFont typeface="Wingdings" pitchFamily="2" charset="2"/>
              <a:buChar char="§"/>
            </a:pPr>
            <a:r>
              <a:rPr lang="en-CA" dirty="0" smtClean="0"/>
              <a:t> </a:t>
            </a:r>
            <a:r>
              <a:rPr lang="en-CA" b="1" dirty="0" err="1" smtClean="0"/>
              <a:t>bgcolor</a:t>
            </a:r>
            <a:r>
              <a:rPr lang="en-CA" dirty="0" smtClean="0"/>
              <a:t>—for changing the background color of any table element</a:t>
            </a:r>
          </a:p>
          <a:p>
            <a:pPr indent="457200">
              <a:buFont typeface="Wingdings" pitchFamily="2" charset="2"/>
              <a:buChar char="§"/>
            </a:pPr>
            <a:r>
              <a:rPr lang="en-CA" dirty="0" smtClean="0"/>
              <a:t> </a:t>
            </a:r>
            <a:r>
              <a:rPr lang="en-CA" b="1" dirty="0" smtClean="0"/>
              <a:t>background</a:t>
            </a:r>
            <a:r>
              <a:rPr lang="en-CA" dirty="0" smtClean="0"/>
              <a:t>—for adding a background image to any table element</a:t>
            </a:r>
          </a:p>
          <a:p>
            <a:pPr indent="457200">
              <a:buFont typeface="Wingdings" pitchFamily="2" charset="2"/>
              <a:buChar char="§"/>
            </a:pPr>
            <a:r>
              <a:rPr lang="en-CA" b="1" dirty="0" smtClean="0"/>
              <a:t> align</a:t>
            </a:r>
            <a:r>
              <a:rPr lang="en-CA" dirty="0" smtClean="0"/>
              <a:t>—for indicating the alignment of a table in relation to the surrounding container</a:t>
            </a:r>
          </a:p>
          <a:p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The old way’s deprecated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Styling Tables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Borders</a:t>
            </a:r>
            <a:endParaRPr lang="en-CA" dirty="0"/>
          </a:p>
        </p:txBody>
      </p:sp>
      <p:pic>
        <p:nvPicPr>
          <p:cNvPr id="9" name="Content Placeholder 8" descr="Figure04-08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b="47835"/>
          <a:stretch>
            <a:fillRect/>
          </a:stretch>
        </p:blipFill>
        <p:spPr>
          <a:xfrm>
            <a:off x="609600" y="1371600"/>
            <a:ext cx="7962900" cy="50292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Styling Tables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Padding and spacing</a:t>
            </a:r>
            <a:endParaRPr lang="en-CA" dirty="0"/>
          </a:p>
        </p:txBody>
      </p:sp>
      <p:pic>
        <p:nvPicPr>
          <p:cNvPr id="9" name="Content Placeholder 8" descr="Figure04-08.t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51295"/>
          <a:stretch>
            <a:fillRect/>
          </a:stretch>
        </p:blipFill>
        <p:spPr>
          <a:xfrm>
            <a:off x="762000" y="1524000"/>
            <a:ext cx="7239000" cy="426875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Styling Tables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Examples</a:t>
            </a:r>
            <a:endParaRPr lang="en-CA" dirty="0"/>
          </a:p>
        </p:txBody>
      </p:sp>
      <p:pic>
        <p:nvPicPr>
          <p:cNvPr id="129037" name="Picture 13" descr="T:\CompSci\Research\web development textbook\manuscript\19.FinalART\9780133407150_FinalArt\CH04\4071504009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600"/>
            <a:ext cx="5219700" cy="55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Nth-Child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Nifty Table styling tricks: hover effect and zebra-stripes</a:t>
            </a:r>
            <a:endParaRPr lang="en-CA" dirty="0"/>
          </a:p>
        </p:txBody>
      </p:sp>
      <p:pic>
        <p:nvPicPr>
          <p:cNvPr id="130068" name="Picture 20" descr="T:\CompSci\Research\web development textbook\manuscript\19.FinalART\9780133407150_FinalArt\CH04\4071504010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1" y="1123125"/>
            <a:ext cx="5791200" cy="524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49242" y="1076980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Introducing </a:t>
            </a:r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Tables</a:t>
            </a:r>
            <a:endParaRPr lang="en-US" sz="28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1" y="10769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Styling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Tables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Introducing </a:t>
            </a:r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Forms</a:t>
            </a:r>
            <a:endParaRPr lang="en-US" sz="28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Form Control 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Elements</a:t>
            </a:r>
            <a:endParaRPr lang="en-US" sz="2800" dirty="0">
              <a:solidFill>
                <a:schemeClr val="bg2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Table and Form </a:t>
            </a:r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Accessibility</a:t>
            </a:r>
            <a:endParaRPr lang="en-US" sz="28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410201" y="39725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2"/>
                </a:solidFill>
                <a:latin typeface="Rockwell Condensed" pitchFamily="18" charset="0"/>
              </a:rPr>
              <a:t>Microformats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</a:t>
            </a:r>
            <a:r>
              <a:rPr lang="en-US" dirty="0" smtClean="0">
                <a:solidFill>
                  <a:schemeClr val="tx2"/>
                </a:solidFill>
              </a:rPr>
              <a:t>Forms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3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HTML Forms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>
                <a:solidFill>
                  <a:srgbClr val="00B0F0"/>
                </a:solidFill>
              </a:rPr>
              <a:t>Forms</a:t>
            </a:r>
            <a:r>
              <a:rPr lang="en-CA" dirty="0" smtClean="0"/>
              <a:t> provide the user with an alternative way to interact with a web server.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Forms provide rich mechanisms like: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 smtClean="0"/>
              <a:t>Text input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 smtClean="0"/>
              <a:t>Password input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 smtClean="0"/>
              <a:t>Options Lists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 smtClean="0"/>
              <a:t>Radio and check boxes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Richer way to interact with server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Form Structure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/>
          </a:p>
        </p:txBody>
      </p:sp>
      <p:pic>
        <p:nvPicPr>
          <p:cNvPr id="132113" name="Picture 17" descr="T:\CompSci\Research\web development textbook\manuscript\19.FinalART\9780133407150_FinalArt\CH04\4071504011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7789126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How forms interact with servers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139268" name="Picture 4" descr="T:\CompSci\Research\web development textbook\manuscript\19.FinalART\9780133407150_FinalArt\CH04\4071504012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30954"/>
            <a:ext cx="7162800" cy="533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Query Strings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At the end of the day, another string</a:t>
            </a:r>
            <a:endParaRPr lang="en-CA" dirty="0"/>
          </a:p>
        </p:txBody>
      </p:sp>
      <p:pic>
        <p:nvPicPr>
          <p:cNvPr id="133134" name="Picture 14" descr="T:\CompSci\Research\web development textbook\manuscript\19.FinalART\9780133407150_FinalArt\CH04\4071504013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07" y="1828801"/>
            <a:ext cx="8329193" cy="3139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URL encoding</a:t>
            </a:r>
            <a:endParaRPr lang="en-CA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Special symbols</a:t>
            </a:r>
            <a:endParaRPr lang="en-CA" dirty="0"/>
          </a:p>
        </p:txBody>
      </p:sp>
      <p:pic>
        <p:nvPicPr>
          <p:cNvPr id="134157" name="Picture 13" descr="T:\CompSci\Research\web development textbook\manuscript\19.FinalART\9780133407150_FinalArt\CH04\4071504014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09800"/>
            <a:ext cx="7415213" cy="261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&lt;form&gt; element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Two essential features of any form, namely the </a:t>
            </a:r>
            <a:r>
              <a:rPr lang="en-CA" b="1" dirty="0" smtClean="0"/>
              <a:t>action</a:t>
            </a:r>
            <a:r>
              <a:rPr lang="en-CA" dirty="0" smtClean="0"/>
              <a:t> and the </a:t>
            </a:r>
            <a:r>
              <a:rPr lang="en-CA" b="1" dirty="0" smtClean="0"/>
              <a:t>method</a:t>
            </a:r>
            <a:r>
              <a:rPr lang="en-CA" dirty="0" smtClean="0"/>
              <a:t> attributes.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The </a:t>
            </a:r>
            <a:r>
              <a:rPr lang="en-CA" b="1" dirty="0" smtClean="0"/>
              <a:t>action</a:t>
            </a:r>
            <a:r>
              <a:rPr lang="en-CA" dirty="0" smtClean="0"/>
              <a:t> attribute specifies the URL of the server-side resource that will process the form data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The </a:t>
            </a:r>
            <a:r>
              <a:rPr lang="en-CA" b="1" dirty="0" smtClean="0"/>
              <a:t>method</a:t>
            </a:r>
            <a:r>
              <a:rPr lang="en-CA" dirty="0" smtClean="0"/>
              <a:t> attribute specifies how the query string data will be transmitted from the browser to the server.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 smtClean="0"/>
              <a:t>GET</a:t>
            </a:r>
          </a:p>
          <a:p>
            <a:pPr lvl="1" indent="457200">
              <a:buFont typeface="Arial" pitchFamily="34" charset="0"/>
              <a:buChar char="•"/>
            </a:pPr>
            <a:r>
              <a:rPr lang="en-CA" dirty="0" smtClean="0"/>
              <a:t>POST</a:t>
            </a:r>
          </a:p>
          <a:p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GET </a:t>
            </a:r>
            <a:r>
              <a:rPr lang="en-CA" dirty="0" err="1" smtClean="0"/>
              <a:t>vs</a:t>
            </a:r>
            <a:r>
              <a:rPr lang="en-CA" dirty="0" smtClean="0"/>
              <a:t> POST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/>
          </a:p>
        </p:txBody>
      </p:sp>
      <p:pic>
        <p:nvPicPr>
          <p:cNvPr id="135178" name="Picture 10" descr="T:\CompSci\Research\web development textbook\manuscript\19.FinalART\9780133407150_FinalArt\CH04\4071504015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838200"/>
            <a:ext cx="7715081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GET </a:t>
            </a:r>
            <a:r>
              <a:rPr lang="en-CA" dirty="0" err="1" smtClean="0"/>
              <a:t>vs</a:t>
            </a:r>
            <a:r>
              <a:rPr lang="en-CA" dirty="0" smtClean="0"/>
              <a:t> POST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b="1" dirty="0" smtClean="0"/>
              <a:t>Advantages and Disadvantages</a:t>
            </a:r>
            <a:endParaRPr lang="en-CA" dirty="0"/>
          </a:p>
        </p:txBody>
      </p:sp>
      <p:sp>
        <p:nvSpPr>
          <p:cNvPr id="5" name="Rectangle 4"/>
          <p:cNvSpPr/>
          <p:nvPr/>
        </p:nvSpPr>
        <p:spPr>
          <a:xfrm>
            <a:off x="914400" y="1295400"/>
            <a:ext cx="7543800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CA" sz="2800" b="1" dirty="0" smtClean="0"/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 smtClean="0"/>
              <a:t>Data can be clearly seen in the address bar.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 smtClean="0"/>
              <a:t>Data remains in browser history and cache.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 smtClean="0"/>
              <a:t>Data can be bookmarked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 smtClean="0"/>
              <a:t>Limit on the number of characters in the form data returned.</a:t>
            </a:r>
          </a:p>
          <a:p>
            <a:r>
              <a:rPr lang="en-CA" sz="2800" b="1" dirty="0" smtClean="0"/>
              <a:t>POST 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 smtClean="0"/>
              <a:t>Data can contain binary data.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 smtClean="0"/>
              <a:t>Data is hidden from user.</a:t>
            </a:r>
          </a:p>
          <a:p>
            <a:pPr indent="457200">
              <a:buClr>
                <a:schemeClr val="accent3">
                  <a:lumMod val="50000"/>
                </a:schemeClr>
              </a:buClr>
              <a:buFont typeface="Wingdings" pitchFamily="2" charset="2"/>
              <a:buChar char="§"/>
            </a:pPr>
            <a:r>
              <a:rPr lang="en-CA" sz="2800" dirty="0" smtClean="0"/>
              <a:t>Submitted data is not stored in cache, history, or bookmarks</a:t>
            </a:r>
            <a:r>
              <a:rPr lang="en-CA" sz="2000" dirty="0" smtClean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Forms Control </a:t>
            </a:r>
            <a:r>
              <a:rPr lang="en-US" dirty="0" smtClean="0"/>
              <a:t>Elements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4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64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</a:t>
            </a:r>
            <a:r>
              <a:rPr lang="en-US" dirty="0" smtClean="0">
                <a:solidFill>
                  <a:schemeClr val="tx2"/>
                </a:solidFill>
              </a:rPr>
              <a:t>Tables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1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/>
              <a:t>Form-Related HTML Elements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877910848"/>
              </p:ext>
            </p:extLst>
          </p:nvPr>
        </p:nvGraphicFramePr>
        <p:xfrm>
          <a:off x="838200" y="990600"/>
          <a:ext cx="7315200" cy="5410196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1468004"/>
                <a:gridCol w="5847196"/>
              </a:tblGrid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Type</a:t>
                      </a:r>
                      <a:endParaRPr lang="en-US" sz="1400" b="1" dirty="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US" sz="1400" b="1" dirty="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" marR="6858" marT="0" marB="0"/>
                </a:tc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&lt;button</a:t>
                      </a:r>
                      <a:r>
                        <a:rPr lang="en-US" sz="1400" dirty="0">
                          <a:effectLst/>
                        </a:rPr>
                        <a:t>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Defines </a:t>
                      </a:r>
                      <a:r>
                        <a:rPr lang="en-US" sz="1400" dirty="0">
                          <a:effectLst/>
                        </a:rPr>
                        <a:t>a clickable button.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&lt;datalist&gt;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An HTML5 element form defines lists to be used with other form elements.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&lt;</a:t>
                      </a:r>
                      <a:r>
                        <a:rPr lang="en-US" sz="1400" dirty="0" err="1">
                          <a:effectLst/>
                        </a:rPr>
                        <a:t>fieldset</a:t>
                      </a:r>
                      <a:r>
                        <a:rPr lang="en-US" sz="1400" dirty="0">
                          <a:effectLst/>
                        </a:rPr>
                        <a:t>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Groups related elements in a form together. 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&lt;form&gt;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the form container.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&lt;input&gt;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an input field. HTML5 defines over 20 different types of input. 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&lt;label&gt;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a label for a form input element.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&lt;legend&gt;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the label for a fieldset group.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&lt;option&gt;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an option in a multi-item list.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&lt;optgroup&gt;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Defines a group of related options in a multi-item list.</a:t>
                      </a:r>
                      <a:endParaRPr lang="en-US" sz="14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</a:tr>
              <a:tr h="4473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&lt;select&gt;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a multi-item list.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</a:tr>
              <a:tr h="48980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&lt;</a:t>
                      </a:r>
                      <a:r>
                        <a:rPr lang="en-US" sz="1400" dirty="0" err="1">
                          <a:effectLst/>
                        </a:rPr>
                        <a:t>textarea</a:t>
                      </a:r>
                      <a:r>
                        <a:rPr lang="en-US" sz="1400" dirty="0" smtClean="0">
                          <a:effectLst/>
                        </a:rPr>
                        <a:t>&gt;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Defines a multiline text entry box</a:t>
                      </a:r>
                      <a:r>
                        <a:rPr lang="en-US" sz="1400" dirty="0" smtClean="0">
                          <a:effectLst/>
                        </a:rPr>
                        <a:t>.</a:t>
                      </a:r>
                      <a:endParaRPr lang="en-US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" marR="6858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Text Input Controls</a:t>
            </a:r>
            <a:endParaRPr lang="en-CA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22204171"/>
              </p:ext>
            </p:extLst>
          </p:nvPr>
        </p:nvGraphicFramePr>
        <p:xfrm>
          <a:off x="990600" y="1295400"/>
          <a:ext cx="7162800" cy="4506884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914400"/>
                <a:gridCol w="6248400"/>
              </a:tblGrid>
              <a:tr h="238177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Type</a:t>
                      </a:r>
                      <a:endParaRPr lang="en-US" sz="1400" dirty="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1400"/>
                        </a:spcAft>
                      </a:pPr>
                      <a:r>
                        <a:rPr lang="en-US" sz="1400">
                          <a:effectLst/>
                        </a:rPr>
                        <a:t>Description</a:t>
                      </a:r>
                      <a:endParaRPr lang="en-US" sz="1400">
                        <a:solidFill>
                          <a:srgbClr val="1F497D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</a:tr>
              <a:tr h="442842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text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 smtClean="0">
                          <a:effectLst/>
                        </a:rPr>
                        <a:t>Creates </a:t>
                      </a:r>
                      <a:r>
                        <a:rPr lang="en-US" sz="1200" dirty="0">
                          <a:effectLst/>
                        </a:rPr>
                        <a:t>a single line text entry box</a:t>
                      </a:r>
                      <a:r>
                        <a:rPr lang="en-US" sz="1200" b="1" dirty="0" smtClean="0">
                          <a:effectLst/>
                        </a:rPr>
                        <a:t>.</a:t>
                      </a:r>
                      <a:r>
                        <a:rPr lang="en-US" sz="1200" b="1" baseline="0" dirty="0" smtClean="0">
                          <a:effectLst/>
                        </a:rPr>
                        <a:t>    </a:t>
                      </a:r>
                      <a:r>
                        <a:rPr lang="en-US" sz="1200" b="1" dirty="0" smtClean="0">
                          <a:effectLst/>
                        </a:rPr>
                        <a:t>&lt;</a:t>
                      </a:r>
                      <a:r>
                        <a:rPr lang="en-US" sz="1200" b="1" dirty="0">
                          <a:effectLst/>
                        </a:rPr>
                        <a:t>input type="text" name="title" </a:t>
                      </a:r>
                      <a:r>
                        <a:rPr lang="en-US" sz="1200" b="1" dirty="0" smtClean="0">
                          <a:effectLst/>
                        </a:rPr>
                        <a:t>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</a:tr>
              <a:tr h="385781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textarea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multiline text entry box. </a:t>
                      </a:r>
                      <a:r>
                        <a:rPr lang="en-US" sz="1200" dirty="0" smtClean="0">
                          <a:effectLst/>
                        </a:rPr>
                        <a:t> </a:t>
                      </a:r>
                      <a:r>
                        <a:rPr lang="en-US" sz="1200" b="1" dirty="0" smtClean="0">
                          <a:effectLst/>
                        </a:rPr>
                        <a:t>&lt;</a:t>
                      </a:r>
                      <a:r>
                        <a:rPr lang="en-US" sz="1200" b="1" dirty="0" err="1">
                          <a:effectLst/>
                        </a:rPr>
                        <a:t>textarea</a:t>
                      </a:r>
                      <a:r>
                        <a:rPr lang="en-US" sz="1200" b="1" dirty="0">
                          <a:effectLst/>
                        </a:rPr>
                        <a:t> rows="3" ... </a:t>
                      </a:r>
                      <a:r>
                        <a:rPr lang="en-US" sz="1200" b="1" dirty="0" smtClean="0">
                          <a:effectLst/>
                        </a:rPr>
                        <a:t>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</a:tr>
              <a:tr h="381000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>
                          <a:effectLst/>
                        </a:rPr>
                        <a:t>password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 line text entry box for a </a:t>
                      </a:r>
                      <a:r>
                        <a:rPr lang="en-US" sz="1200" dirty="0" smtClean="0">
                          <a:effectLst/>
                        </a:rPr>
                        <a:t>password </a:t>
                      </a:r>
                      <a:r>
                        <a:rPr lang="en-US" sz="1200" b="1" dirty="0" smtClean="0">
                          <a:effectLst/>
                        </a:rPr>
                        <a:t>&lt;input </a:t>
                      </a:r>
                      <a:r>
                        <a:rPr lang="en-US" sz="1200" b="1" dirty="0">
                          <a:effectLst/>
                        </a:rPr>
                        <a:t>type="password" ... </a:t>
                      </a:r>
                      <a:r>
                        <a:rPr lang="en-US" sz="1200" b="1" dirty="0" smtClean="0">
                          <a:effectLst/>
                        </a:rPr>
                        <a:t>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</a:tr>
              <a:tr h="696884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search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a search string. This is an HTML5 element. </a:t>
                      </a:r>
                      <a:endParaRPr lang="en-US" sz="1200" dirty="0" smtClean="0">
                        <a:effectLst/>
                      </a:endParaRP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&lt;</a:t>
                      </a:r>
                      <a:r>
                        <a:rPr lang="en-US" sz="1200" b="1" dirty="0">
                          <a:effectLst/>
                        </a:rPr>
                        <a:t>input type="search" … </a:t>
                      </a:r>
                      <a:r>
                        <a:rPr lang="en-US" sz="1200" b="1" dirty="0" smtClean="0">
                          <a:effectLst/>
                        </a:rPr>
                        <a:t>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</a:tr>
              <a:tr h="82439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email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entering an email address. This is an HTML5 element. </a:t>
                      </a:r>
                      <a:endParaRPr lang="en-US" sz="1200" dirty="0" smtClean="0">
                        <a:effectLst/>
                      </a:endParaRP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&lt;input </a:t>
                      </a:r>
                      <a:r>
                        <a:rPr lang="en-US" sz="1200" b="1" dirty="0">
                          <a:effectLst/>
                        </a:rPr>
                        <a:t>type="email" … </a:t>
                      </a:r>
                      <a:r>
                        <a:rPr lang="en-US" sz="1200" b="1" dirty="0" smtClean="0">
                          <a:effectLst/>
                        </a:rPr>
                        <a:t>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</a:tr>
              <a:tr h="840918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>
                          <a:effectLst/>
                        </a:rPr>
                        <a:t>tel</a:t>
                      </a:r>
                      <a:endParaRPr lang="en-US" sz="1400" b="1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entering a telephone. This is an HTML5 element. </a:t>
                      </a:r>
                      <a:endParaRPr lang="en-US" sz="1200" dirty="0" smtClean="0">
                        <a:effectLst/>
                      </a:endParaRP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&lt;</a:t>
                      </a:r>
                      <a:r>
                        <a:rPr lang="en-US" sz="1200" b="1" dirty="0">
                          <a:effectLst/>
                        </a:rPr>
                        <a:t>input type="</a:t>
                      </a:r>
                      <a:r>
                        <a:rPr lang="en-US" sz="1200" b="1" dirty="0" err="1">
                          <a:effectLst/>
                        </a:rPr>
                        <a:t>tel</a:t>
                      </a:r>
                      <a:r>
                        <a:rPr lang="en-US" sz="1200" b="1" dirty="0">
                          <a:effectLst/>
                        </a:rPr>
                        <a:t>" … </a:t>
                      </a:r>
                      <a:r>
                        <a:rPr lang="en-US" sz="1200" b="1" dirty="0" smtClean="0">
                          <a:effectLst/>
                        </a:rPr>
                        <a:t>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</a:tr>
              <a:tr h="696884"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400" dirty="0" err="1" smtClean="0">
                          <a:effectLst/>
                        </a:rPr>
                        <a:t>url</a:t>
                      </a:r>
                      <a:endParaRPr lang="en-US" sz="1400" b="1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3253" marR="3253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>
                          <a:effectLst/>
                        </a:rPr>
                        <a:t>Creates a single-line text entry box suitable for entering a URL. This is an HTML5 element. </a:t>
                      </a:r>
                      <a:endParaRPr lang="en-US" sz="1200" dirty="0" smtClean="0">
                        <a:effectLst/>
                      </a:endParaRPr>
                    </a:p>
                    <a:p>
                      <a:pPr marL="0" marR="0"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b="1" dirty="0" smtClean="0">
                          <a:effectLst/>
                        </a:rPr>
                        <a:t>&lt;</a:t>
                      </a:r>
                      <a:r>
                        <a:rPr lang="en-US" sz="1200" b="1" dirty="0">
                          <a:effectLst/>
                        </a:rPr>
                        <a:t>input type="</a:t>
                      </a:r>
                      <a:r>
                        <a:rPr lang="en-US" sz="1200" b="1" dirty="0" err="1">
                          <a:effectLst/>
                        </a:rPr>
                        <a:t>url</a:t>
                      </a:r>
                      <a:r>
                        <a:rPr lang="en-US" sz="1200" b="1" dirty="0">
                          <a:effectLst/>
                        </a:rPr>
                        <a:t>" …  </a:t>
                      </a:r>
                      <a:r>
                        <a:rPr lang="en-US" sz="1200" b="1" dirty="0" smtClean="0">
                          <a:effectLst/>
                        </a:rPr>
                        <a:t>/&gt;</a:t>
                      </a:r>
                      <a:endParaRPr lang="en-US" sz="1200" b="1" dirty="0">
                        <a:effectLst/>
                        <a:latin typeface="Consolas"/>
                        <a:ea typeface="Times New Roman"/>
                        <a:cs typeface="Times New Roman"/>
                      </a:endParaRPr>
                    </a:p>
                  </a:txBody>
                  <a:tcPr marL="3253" marR="3253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Text Input </a:t>
            </a:r>
            <a:r>
              <a:rPr lang="en-CA" dirty="0"/>
              <a:t>Controls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b="1" dirty="0" smtClean="0"/>
              <a:t>Classic</a:t>
            </a:r>
            <a:endParaRPr lang="en-CA" dirty="0"/>
          </a:p>
        </p:txBody>
      </p:sp>
      <p:pic>
        <p:nvPicPr>
          <p:cNvPr id="138272" name="Picture 32" descr="T:\CompSci\Research\web development textbook\manuscript\19.FinalART\9780133407150_FinalArt\CH04\4071504016.ep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811"/>
          <a:stretch/>
        </p:blipFill>
        <p:spPr bwMode="auto">
          <a:xfrm>
            <a:off x="381000" y="1752600"/>
            <a:ext cx="7946982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3507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Text Input </a:t>
            </a:r>
            <a:r>
              <a:rPr lang="en-CA" dirty="0"/>
              <a:t>Controls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b="1" dirty="0" smtClean="0"/>
              <a:t>HTML5</a:t>
            </a:r>
            <a:endParaRPr lang="en-CA" dirty="0"/>
          </a:p>
        </p:txBody>
      </p:sp>
      <p:pic>
        <p:nvPicPr>
          <p:cNvPr id="143362" name="Picture 2" descr="T:\CompSci\Research\web development textbook\manuscript\19.FinalART\9780133407150_FinalArt\CH04\4071504016.ep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061"/>
          <a:stretch/>
        </p:blipFill>
        <p:spPr bwMode="auto">
          <a:xfrm>
            <a:off x="624336" y="1219200"/>
            <a:ext cx="8548693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254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HTML5 advanced controls</a:t>
            </a:r>
            <a:endParaRPr lang="en-CA" dirty="0"/>
          </a:p>
        </p:txBody>
      </p:sp>
      <p:pic>
        <p:nvPicPr>
          <p:cNvPr id="3" name="Picture 2" descr="4071504017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286000"/>
            <a:ext cx="8582941" cy="105568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4800" y="1447800"/>
            <a:ext cx="234126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smtClean="0"/>
              <a:t>Pattern attribute</a:t>
            </a:r>
            <a:endParaRPr lang="en-US" sz="2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81000" y="3657600"/>
            <a:ext cx="12492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 err="1" smtClean="0"/>
              <a:t>datalist</a:t>
            </a:r>
            <a:endParaRPr lang="en-US" sz="2200" b="1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9" name="Picture 8" descr="4071504018.ep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235627"/>
            <a:ext cx="8153400" cy="224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9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Select Lists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Chose an option, any option.</a:t>
            </a:r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&lt;select&gt; </a:t>
            </a:r>
            <a:r>
              <a:rPr lang="en-US" dirty="0"/>
              <a:t>element is used to create a multiline box for selecting one or </a:t>
            </a:r>
            <a:r>
              <a:rPr lang="en-US" dirty="0" smtClean="0"/>
              <a:t>more items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The options </a:t>
            </a:r>
            <a:r>
              <a:rPr lang="en-US" dirty="0" smtClean="0"/>
              <a:t>are defined </a:t>
            </a:r>
            <a:r>
              <a:rPr lang="en-US" dirty="0"/>
              <a:t>using the </a:t>
            </a:r>
            <a:r>
              <a:rPr lang="en-US" b="1" dirty="0"/>
              <a:t>&lt;</a:t>
            </a:r>
            <a:r>
              <a:rPr lang="en-US" sz="1600" b="1" dirty="0"/>
              <a:t>option</a:t>
            </a:r>
            <a:r>
              <a:rPr lang="en-US" b="1" dirty="0"/>
              <a:t>&gt; </a:t>
            </a:r>
            <a:r>
              <a:rPr lang="en-US" dirty="0" smtClean="0"/>
              <a:t>element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can </a:t>
            </a:r>
            <a:r>
              <a:rPr lang="en-US" dirty="0"/>
              <a:t>be hidden in a </a:t>
            </a:r>
            <a:r>
              <a:rPr lang="en-US" dirty="0" smtClean="0"/>
              <a:t>dropdown or </a:t>
            </a:r>
            <a:r>
              <a:rPr lang="en-US" dirty="0"/>
              <a:t>multiple rows of the list can be </a:t>
            </a:r>
            <a:r>
              <a:rPr lang="en-US" dirty="0" smtClean="0"/>
              <a:t>visible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Option </a:t>
            </a:r>
            <a:r>
              <a:rPr lang="en-US" dirty="0"/>
              <a:t>items can be </a:t>
            </a:r>
            <a:r>
              <a:rPr lang="en-US" dirty="0" smtClean="0"/>
              <a:t>grouped together </a:t>
            </a:r>
            <a:r>
              <a:rPr lang="en-US" dirty="0"/>
              <a:t>via the </a:t>
            </a:r>
            <a:r>
              <a:rPr lang="en-US" b="1" dirty="0"/>
              <a:t>&lt;</a:t>
            </a:r>
            <a:r>
              <a:rPr lang="en-US" sz="1600" b="1" dirty="0" err="1"/>
              <a:t>optgroup</a:t>
            </a:r>
            <a:r>
              <a:rPr lang="en-US" b="1" dirty="0"/>
              <a:t>&gt; </a:t>
            </a:r>
            <a:r>
              <a:rPr lang="en-US" dirty="0"/>
              <a:t>element.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9115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Select Lists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Select List Examples</a:t>
            </a:r>
            <a:endParaRPr lang="en-CA" dirty="0"/>
          </a:p>
        </p:txBody>
      </p:sp>
      <p:pic>
        <p:nvPicPr>
          <p:cNvPr id="3" name="Picture 2" descr="4071504019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905" y="1371600"/>
            <a:ext cx="588029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7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Value to send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value</a:t>
            </a:r>
            <a:r>
              <a:rPr lang="en-US" dirty="0"/>
              <a:t> attribute of the &lt;option&gt; element is used to specify what value </a:t>
            </a:r>
            <a:r>
              <a:rPr lang="en-US" dirty="0" smtClean="0"/>
              <a:t>will be </a:t>
            </a:r>
            <a:r>
              <a:rPr lang="en-US" dirty="0"/>
              <a:t>sent back to the </a:t>
            </a:r>
            <a:r>
              <a:rPr lang="en-US" dirty="0" smtClean="0"/>
              <a:t>server.</a:t>
            </a:r>
          </a:p>
          <a:p>
            <a:r>
              <a:rPr lang="en-US" dirty="0"/>
              <a:t>The </a:t>
            </a:r>
            <a:r>
              <a:rPr lang="en-US" dirty="0" smtClean="0"/>
              <a:t>value attribute </a:t>
            </a:r>
            <a:r>
              <a:rPr lang="en-US" dirty="0"/>
              <a:t>is optional; if it is not specified, then the text within the container is </a:t>
            </a:r>
            <a:r>
              <a:rPr lang="en-US" dirty="0" smtClean="0"/>
              <a:t>sent instead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Select Lists Cont.</a:t>
            </a:r>
            <a:endParaRPr lang="en-US" dirty="0"/>
          </a:p>
        </p:txBody>
      </p:sp>
      <p:pic>
        <p:nvPicPr>
          <p:cNvPr id="5" name="Picture 4" descr="4071504020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819400"/>
            <a:ext cx="6640981" cy="357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2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Radio Buttons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>
            <a:normAutofit/>
          </a:bodyPr>
          <a:lstStyle/>
          <a:p>
            <a:r>
              <a:rPr lang="en-US" b="1" dirty="0"/>
              <a:t>Radio buttons </a:t>
            </a:r>
            <a:r>
              <a:rPr lang="en-US" dirty="0"/>
              <a:t>are useful when you want the user to select a single item from a </a:t>
            </a:r>
            <a:r>
              <a:rPr lang="en-US" dirty="0" smtClean="0"/>
              <a:t>small list </a:t>
            </a:r>
            <a:r>
              <a:rPr lang="en-US" dirty="0"/>
              <a:t>of choices and you want all the choices to be </a:t>
            </a:r>
            <a:r>
              <a:rPr lang="en-US" dirty="0" smtClean="0"/>
              <a:t>visible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/>
              <a:t>radio buttons are added via the </a:t>
            </a:r>
            <a:r>
              <a:rPr lang="en-US" sz="2000" b="1" dirty="0"/>
              <a:t>&lt;input type="radio"&gt; </a:t>
            </a:r>
            <a:r>
              <a:rPr lang="en-US" sz="2000" dirty="0" smtClean="0"/>
              <a:t>element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 smtClean="0"/>
              <a:t>The </a:t>
            </a:r>
            <a:r>
              <a:rPr lang="en-US" sz="2000" dirty="0"/>
              <a:t>buttons </a:t>
            </a:r>
            <a:r>
              <a:rPr lang="en-US" sz="2000" dirty="0" smtClean="0"/>
              <a:t>are mutually </a:t>
            </a:r>
            <a:r>
              <a:rPr lang="en-US" sz="2000" dirty="0"/>
              <a:t>exclusive (i.e., only one can be chosen) by sharing the same </a:t>
            </a:r>
            <a:r>
              <a:rPr lang="en-US" sz="2000" dirty="0" smtClean="0"/>
              <a:t>name attribute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/>
              <a:t>The checked attribute is used to indicate the </a:t>
            </a:r>
            <a:r>
              <a:rPr lang="en-US" sz="2000" dirty="0" smtClean="0"/>
              <a:t>default choice</a:t>
            </a:r>
          </a:p>
          <a:p>
            <a:pPr marL="571500" indent="-571500">
              <a:buFont typeface="Arial"/>
              <a:buChar char="•"/>
            </a:pPr>
            <a:r>
              <a:rPr lang="en-US" sz="2000" dirty="0"/>
              <a:t>the value attribute works in the same manner as with the &lt;option&gt; </a:t>
            </a:r>
            <a:r>
              <a:rPr lang="en-US" sz="2000" dirty="0" smtClean="0"/>
              <a:t>element</a:t>
            </a:r>
          </a:p>
        </p:txBody>
      </p:sp>
    </p:spTree>
    <p:extLst>
      <p:ext uri="{BB962C8B-B14F-4D97-AF65-F5344CB8AC3E}">
        <p14:creationId xmlns:p14="http://schemas.microsoft.com/office/powerpoint/2010/main" val="3091843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Radio Buttons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</p:txBody>
      </p:sp>
      <p:pic>
        <p:nvPicPr>
          <p:cNvPr id="6" name="Picture 5" descr="4071504021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1198"/>
            <a:ext cx="9144000" cy="105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1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HTML Tables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 smtClean="0"/>
              <a:t>A </a:t>
            </a:r>
            <a:r>
              <a:rPr lang="en-CA" dirty="0" smtClean="0">
                <a:solidFill>
                  <a:srgbClr val="00B0F0"/>
                </a:solidFill>
              </a:rPr>
              <a:t>table</a:t>
            </a:r>
            <a:r>
              <a:rPr lang="en-CA" dirty="0" smtClean="0"/>
              <a:t> in HTML is created using the </a:t>
            </a:r>
            <a:r>
              <a:rPr lang="en-CA" b="1" dirty="0" smtClean="0"/>
              <a:t>&lt;table&gt; </a:t>
            </a:r>
            <a:r>
              <a:rPr lang="en-CA" dirty="0" smtClean="0"/>
              <a:t>element</a:t>
            </a:r>
          </a:p>
          <a:p>
            <a:r>
              <a:rPr lang="en-CA" dirty="0" smtClean="0"/>
              <a:t>Tables can be used to display:</a:t>
            </a:r>
          </a:p>
          <a:p>
            <a:pPr>
              <a:buFont typeface="Arial" pitchFamily="34" charset="0"/>
              <a:buChar char="•"/>
            </a:pPr>
            <a:r>
              <a:rPr lang="en-CA" dirty="0" smtClean="0"/>
              <a:t>Many types of content</a:t>
            </a:r>
          </a:p>
          <a:p>
            <a:pPr lvl="1">
              <a:buFont typeface="Arial" pitchFamily="34" charset="0"/>
              <a:buChar char="•"/>
            </a:pPr>
            <a:r>
              <a:rPr lang="en-CA" dirty="0" smtClean="0"/>
              <a:t>Calendars, financial data, lists, etc…</a:t>
            </a:r>
          </a:p>
          <a:p>
            <a:pPr>
              <a:buFont typeface="Arial" pitchFamily="34" charset="0"/>
              <a:buChar char="•"/>
            </a:pPr>
            <a:r>
              <a:rPr lang="en-CA" dirty="0" smtClean="0"/>
              <a:t>Any type of data</a:t>
            </a:r>
          </a:p>
          <a:p>
            <a:pPr lvl="1">
              <a:buFont typeface="Arial" pitchFamily="34" charset="0"/>
              <a:buChar char="•"/>
            </a:pPr>
            <a:r>
              <a:rPr lang="en-CA" dirty="0" smtClean="0"/>
              <a:t>Images</a:t>
            </a:r>
          </a:p>
          <a:p>
            <a:pPr lvl="1">
              <a:buFont typeface="Arial" pitchFamily="34" charset="0"/>
              <a:buChar char="•"/>
            </a:pPr>
            <a:r>
              <a:rPr lang="en-CA" dirty="0" smtClean="0"/>
              <a:t>Text</a:t>
            </a:r>
          </a:p>
          <a:p>
            <a:pPr lvl="1">
              <a:buFont typeface="Arial" pitchFamily="34" charset="0"/>
              <a:buChar char="•"/>
            </a:pPr>
            <a:r>
              <a:rPr lang="en-CA" dirty="0" smtClean="0"/>
              <a:t>Links</a:t>
            </a:r>
          </a:p>
          <a:p>
            <a:pPr lvl="1">
              <a:buFont typeface="Arial" pitchFamily="34" charset="0"/>
              <a:buChar char="•"/>
            </a:pPr>
            <a:r>
              <a:rPr lang="en-CA" dirty="0" smtClean="0"/>
              <a:t>Other tables</a:t>
            </a:r>
          </a:p>
          <a:p>
            <a:pPr lvl="1">
              <a:buFont typeface="Arial" pitchFamily="34" charset="0"/>
              <a:buChar char="•"/>
            </a:pPr>
            <a:endParaRPr lang="en-CA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A grid of cells</a:t>
            </a:r>
            <a:endParaRPr lang="en-CA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Checkboxes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>
            <a:normAutofit/>
          </a:bodyPr>
          <a:lstStyle/>
          <a:p>
            <a:r>
              <a:rPr lang="en-US" b="1" dirty="0"/>
              <a:t>Checkboxes </a:t>
            </a:r>
            <a:r>
              <a:rPr lang="en-US" dirty="0"/>
              <a:t>are used for getting yes/no or on/off responses from the user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checkboxes are added via </a:t>
            </a:r>
            <a:r>
              <a:rPr lang="en-US" sz="2000" b="1" dirty="0"/>
              <a:t>the &lt;input type="</a:t>
            </a:r>
            <a:r>
              <a:rPr lang="en-US" sz="2000" b="1" dirty="0" smtClean="0"/>
              <a:t>checkbox”&gt; </a:t>
            </a:r>
            <a:r>
              <a:rPr lang="en-US" sz="2000" dirty="0" smtClean="0"/>
              <a:t>Element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You </a:t>
            </a:r>
            <a:r>
              <a:rPr lang="en-US" sz="2000" dirty="0"/>
              <a:t>can also group checkboxes together by having them share the </a:t>
            </a:r>
            <a:r>
              <a:rPr lang="en-US" sz="2000" dirty="0" smtClean="0"/>
              <a:t>same name attribute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Each checked checkbox will have its value sent to the </a:t>
            </a:r>
            <a:r>
              <a:rPr lang="en-US" sz="2000" dirty="0" smtClean="0"/>
              <a:t>server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 smtClean="0"/>
              <a:t>Like </a:t>
            </a:r>
            <a:r>
              <a:rPr lang="en-US" sz="2000" dirty="0"/>
              <a:t>with radio buttons, the checked attribute can be used to set the </a:t>
            </a:r>
            <a:r>
              <a:rPr lang="en-US" sz="2000" dirty="0" smtClean="0"/>
              <a:t>default value </a:t>
            </a:r>
            <a:r>
              <a:rPr lang="en-US" sz="2000" dirty="0"/>
              <a:t>of a checkbox</a:t>
            </a:r>
            <a:endParaRPr lang="en-US" sz="2000" dirty="0" smtClean="0"/>
          </a:p>
          <a:p>
            <a:pPr marL="342900" indent="-342900">
              <a:buFont typeface="Arial"/>
              <a:buChar char="•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42865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Checkboxes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</p:txBody>
      </p:sp>
      <p:pic>
        <p:nvPicPr>
          <p:cNvPr id="3" name="Picture 2" descr="4071504022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6444"/>
            <a:ext cx="8763000" cy="272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7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Button Controls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838200" y="1447801"/>
          <a:ext cx="7162800" cy="478617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133600"/>
                <a:gridCol w="5029200"/>
              </a:tblGrid>
              <a:tr h="31012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800" dirty="0"/>
                        <a:t>Type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800" dirty="0"/>
                        <a:t>Description</a:t>
                      </a:r>
                      <a:endParaRPr lang="en-CA" sz="18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422890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type="submit"&gt;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Creates a button that submits the form data to the server.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3858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type="reset"&gt;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Creates a button that clears any of the user’s already entered form data.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20242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type="button"&gt;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Creates a custom button. This button may require </a:t>
                      </a:r>
                      <a:r>
                        <a:rPr lang="en-US" sz="1600" dirty="0" err="1"/>
                        <a:t>Javascript</a:t>
                      </a:r>
                      <a:r>
                        <a:rPr lang="en-US" sz="1600" dirty="0"/>
                        <a:t> for it to actually perform any action. 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62256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&lt;input type="image"&gt;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Creates a custom submit button that uses an image for its display.</a:t>
                      </a:r>
                      <a:endParaRPr lang="en-CA" sz="160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132079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/>
                        <a:t>&lt;button&gt;</a:t>
                      </a:r>
                      <a:endParaRPr lang="en-CA" sz="16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Creates a custom button. The </a:t>
                      </a:r>
                      <a:r>
                        <a:rPr lang="en-US" sz="1800" dirty="0"/>
                        <a:t>&lt;button&gt;</a:t>
                      </a:r>
                      <a:r>
                        <a:rPr lang="en-US" sz="1600" dirty="0"/>
                        <a:t> element differs </a:t>
                      </a:r>
                      <a:r>
                        <a:rPr lang="en-US" sz="1800" dirty="0"/>
                        <a:t>from &lt;input type="button"&gt;</a:t>
                      </a:r>
                      <a:r>
                        <a:rPr lang="en-US" sz="1600" dirty="0"/>
                        <a:t> in that you can completely customize what appears in the button; using it, you can, for instance, include both images and text, or skip server-side processing entirely by using hyperlinks. </a:t>
                      </a:r>
                      <a:endParaRPr lang="en-CA" sz="1600" dirty="0"/>
                    </a:p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600" dirty="0"/>
                        <a:t>You can turn the button into a submit button by using the type="submit" attribute.</a:t>
                      </a:r>
                      <a:endParaRPr lang="en-CA" sz="16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37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Button Controls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Picture 5" descr="4071504023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0"/>
            <a:ext cx="6858000" cy="4776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90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Specialized Controls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I’m so special	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524000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b="1" dirty="0" smtClean="0"/>
              <a:t>&lt;input type=hidden&gt;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&lt;input type=file&gt;</a:t>
            </a:r>
          </a:p>
          <a:p>
            <a:pPr marL="342900" indent="-342900">
              <a:buFont typeface="Arial"/>
              <a:buChar char="•"/>
            </a:pPr>
            <a:endParaRPr lang="en-US" b="1" dirty="0" smtClean="0"/>
          </a:p>
          <a:p>
            <a:endParaRPr lang="en-US" sz="2000" dirty="0" smtClean="0"/>
          </a:p>
        </p:txBody>
      </p:sp>
      <p:pic>
        <p:nvPicPr>
          <p:cNvPr id="7" name="Picture 6" descr="4071504024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429000"/>
            <a:ext cx="7772400" cy="130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610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and Range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524000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Typically input values need be </a:t>
            </a:r>
            <a:r>
              <a:rPr lang="en-US" sz="2400" b="1" dirty="0" smtClean="0"/>
              <a:t>validated</a:t>
            </a:r>
            <a:r>
              <a:rPr lang="en-US" sz="2400" dirty="0" smtClean="0"/>
              <a:t>. Although server side validation is required, optional client side pre-validation is good practice.</a:t>
            </a:r>
          </a:p>
          <a:p>
            <a:r>
              <a:rPr lang="en-US" sz="2400" dirty="0" smtClean="0"/>
              <a:t>The </a:t>
            </a:r>
            <a:r>
              <a:rPr lang="en-US" sz="2400" dirty="0"/>
              <a:t>number and range controls Added in HTML5  </a:t>
            </a:r>
            <a:r>
              <a:rPr lang="en-US" sz="2400" dirty="0" smtClean="0"/>
              <a:t>provide </a:t>
            </a:r>
            <a:r>
              <a:rPr lang="en-US" sz="2400" dirty="0"/>
              <a:t>a way to input numeric values </a:t>
            </a:r>
            <a:r>
              <a:rPr lang="en-US" sz="2400" dirty="0" smtClean="0"/>
              <a:t>that </a:t>
            </a:r>
            <a:r>
              <a:rPr lang="en-US" sz="2400" b="1" dirty="0" smtClean="0"/>
              <a:t>eliminates the </a:t>
            </a:r>
            <a:r>
              <a:rPr lang="en-US" sz="2400" b="1" dirty="0"/>
              <a:t>need </a:t>
            </a:r>
            <a:r>
              <a:rPr lang="en-US" sz="2400" b="1" dirty="0" smtClean="0"/>
              <a:t>for JavaScript numeric validation!!!</a:t>
            </a:r>
            <a:endParaRPr lang="en-US" b="1" dirty="0" smtClean="0"/>
          </a:p>
          <a:p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29764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 and Range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3" name="Picture 2" descr="4071504025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981200"/>
            <a:ext cx="8610600" cy="320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9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524000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 smtClean="0"/>
          </a:p>
        </p:txBody>
      </p:sp>
      <p:pic>
        <p:nvPicPr>
          <p:cNvPr id="3" name="Picture 2" descr="4071504026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447800"/>
            <a:ext cx="847322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72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Date and Time Controls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524000"/>
            <a:ext cx="6400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1963" indent="-4763" algn="l" defTabSz="914400" rtl="0" eaLnBrk="1" latinLnBrk="0" hangingPunct="1">
              <a:spcBef>
                <a:spcPct val="20000"/>
              </a:spcBef>
              <a:spcAft>
                <a:spcPts val="1200"/>
              </a:spcAft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6363" indent="-4763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</a:t>
            </a:r>
            <a:r>
              <a:rPr lang="en-US" sz="2400" dirty="0" smtClean="0"/>
              <a:t>ates </a:t>
            </a:r>
            <a:r>
              <a:rPr lang="en-US" sz="2400" dirty="0"/>
              <a:t>and times often need validation when gathering </a:t>
            </a:r>
            <a:r>
              <a:rPr lang="en-US" sz="2400" dirty="0" smtClean="0"/>
              <a:t>this information </a:t>
            </a:r>
            <a:r>
              <a:rPr lang="en-US" sz="2400" dirty="0"/>
              <a:t>from a regular text input </a:t>
            </a:r>
            <a:r>
              <a:rPr lang="en-US" sz="2400" dirty="0" smtClean="0"/>
              <a:t>control.</a:t>
            </a:r>
            <a:endParaRPr lang="en-US" sz="2400" b="1" dirty="0" smtClean="0"/>
          </a:p>
          <a:p>
            <a:r>
              <a:rPr lang="en-US" sz="2400" dirty="0"/>
              <a:t>From a user’s perspective, </a:t>
            </a:r>
            <a:r>
              <a:rPr lang="en-US" sz="2400" dirty="0" smtClean="0"/>
              <a:t>entering dates </a:t>
            </a:r>
            <a:r>
              <a:rPr lang="en-US" sz="2400" dirty="0"/>
              <a:t>can be tricky as well: you probably have wondered at some point in time </a:t>
            </a:r>
            <a:r>
              <a:rPr lang="en-US" sz="2400" dirty="0" smtClean="0"/>
              <a:t>when entering </a:t>
            </a:r>
            <a:r>
              <a:rPr lang="en-US" sz="2400" dirty="0"/>
              <a:t>a date into a web form, what format to enter it in, whether the day </a:t>
            </a:r>
            <a:r>
              <a:rPr lang="en-US" sz="2400" dirty="0" smtClean="0"/>
              <a:t>comes before </a:t>
            </a:r>
            <a:r>
              <a:rPr lang="en-US" sz="2400" dirty="0"/>
              <a:t>the month, whether the month should be entered as an abbreviation or </a:t>
            </a:r>
            <a:r>
              <a:rPr lang="en-US" sz="2400" dirty="0" smtClean="0"/>
              <a:t>a number</a:t>
            </a:r>
            <a:r>
              <a:rPr lang="en-US" sz="2400" dirty="0"/>
              <a:t>, and so on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7549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HTML5 Date and Time Controls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3" name="Picture 2" descr="4071504027.ep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027"/>
          <a:stretch/>
        </p:blipFill>
        <p:spPr>
          <a:xfrm>
            <a:off x="228600" y="1295400"/>
            <a:ext cx="8388537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65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HTML Tables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Example usages</a:t>
            </a:r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143000"/>
            <a:ext cx="7315199" cy="5264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HTML5 Date and Time Controls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5" name="Picture 4" descr="4071504027.eps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61"/>
          <a:stretch/>
        </p:blipFill>
        <p:spPr>
          <a:xfrm>
            <a:off x="609600" y="1371599"/>
            <a:ext cx="7391400" cy="508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078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Controls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</p:nvPr>
        </p:nvGraphicFramePr>
        <p:xfrm>
          <a:off x="990600" y="1219202"/>
          <a:ext cx="7162800" cy="4626424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209465"/>
                <a:gridCol w="5953335"/>
              </a:tblGrid>
              <a:tr h="380998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400" dirty="0"/>
                        <a:t>Type</a:t>
                      </a:r>
                      <a:endParaRPr lang="en-CA" sz="14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352" marR="93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Aft>
                          <a:spcPts val="1400"/>
                        </a:spcAft>
                      </a:pPr>
                      <a:r>
                        <a:rPr lang="en-US" sz="1400" dirty="0"/>
                        <a:t>Description</a:t>
                      </a:r>
                      <a:endParaRPr lang="en-CA" sz="14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352" marR="9352" marT="0" marB="0"/>
                </a:tc>
              </a:tr>
              <a:tr h="70757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date</a:t>
                      </a:r>
                      <a:endParaRPr lang="en-CA" sz="12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Creates a general date input control. The format for the date is "</a:t>
                      </a:r>
                      <a:r>
                        <a:rPr lang="en-US" sz="1200" dirty="0" err="1"/>
                        <a:t>yyyy</a:t>
                      </a:r>
                      <a:r>
                        <a:rPr lang="en-US" sz="1200" dirty="0"/>
                        <a:t>-mm-</a:t>
                      </a:r>
                      <a:r>
                        <a:rPr lang="en-US" sz="1200" dirty="0" err="1"/>
                        <a:t>dd</a:t>
                      </a:r>
                      <a:r>
                        <a:rPr lang="en-US" sz="1200" dirty="0"/>
                        <a:t>".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</a:tr>
              <a:tr h="70757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time</a:t>
                      </a:r>
                      <a:endParaRPr lang="en-CA" sz="12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Creates a time input control. The format for the time is "HH:MM:SS", for </a:t>
                      </a:r>
                      <a:r>
                        <a:rPr lang="en-US" sz="1200" dirty="0" err="1"/>
                        <a:t>hours:minutes:seconds</a:t>
                      </a:r>
                      <a:r>
                        <a:rPr lang="en-US" sz="1200" dirty="0"/>
                        <a:t>.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</a:tr>
              <a:tr h="70757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datetime</a:t>
                      </a:r>
                      <a:endParaRPr lang="en-CA" sz="12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Creates a control in which the user can enter a date and time.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</a:tr>
              <a:tr h="70757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datetime-local</a:t>
                      </a:r>
                      <a:endParaRPr lang="en-CA" sz="12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Creates a control in which the user can enter a date and time without specifying a time zone.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</a:tr>
              <a:tr h="70757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month</a:t>
                      </a:r>
                      <a:endParaRPr lang="en-CA" sz="12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Creates a control in which the user can enter a month in a year. The format is "</a:t>
                      </a:r>
                      <a:r>
                        <a:rPr lang="en-US" sz="1200" dirty="0" err="1"/>
                        <a:t>yyyy</a:t>
                      </a:r>
                      <a:r>
                        <a:rPr lang="en-US" sz="1200" dirty="0"/>
                        <a:t>-mm".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</a:tr>
              <a:tr h="707571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/>
                        <a:t>week</a:t>
                      </a:r>
                      <a:endParaRPr lang="en-CA" sz="12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  <a:spcBef>
                          <a:spcPts val="700"/>
                        </a:spcBef>
                        <a:spcAft>
                          <a:spcPts val="700"/>
                        </a:spcAft>
                      </a:pPr>
                      <a:r>
                        <a:rPr lang="en-US" sz="1200" dirty="0"/>
                        <a:t>Creates a control in which the user can specify a week in a year. The format is "</a:t>
                      </a:r>
                      <a:r>
                        <a:rPr lang="en-US" sz="1200" dirty="0" err="1"/>
                        <a:t>yyyy</a:t>
                      </a:r>
                      <a:r>
                        <a:rPr lang="en-US" sz="1200" dirty="0"/>
                        <a:t>-W</a:t>
                      </a:r>
                      <a:r>
                        <a:rPr lang="en-CA" sz="1200" dirty="0"/>
                        <a:t>##</a:t>
                      </a:r>
                      <a:r>
                        <a:rPr lang="en-US" sz="1200" dirty="0"/>
                        <a:t>".</a:t>
                      </a:r>
                      <a:endParaRPr lang="en-CA" sz="1200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352" marR="9352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356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Controls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The &lt;progress&gt; and &lt;meter&gt; elements can be used to provide feedback to users</a:t>
            </a:r>
            <a:r>
              <a:rPr lang="en-US" dirty="0" smtClean="0"/>
              <a:t>,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but requires </a:t>
            </a:r>
            <a:r>
              <a:rPr lang="en-US" dirty="0"/>
              <a:t>JavaScript to function dynamically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&lt;output&gt; element can </a:t>
            </a:r>
            <a:r>
              <a:rPr lang="en-US" dirty="0" smtClean="0"/>
              <a:t>be used </a:t>
            </a:r>
            <a:r>
              <a:rPr lang="en-US" dirty="0"/>
              <a:t>to hold the output from a calculation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&lt;</a:t>
            </a:r>
            <a:r>
              <a:rPr lang="en-US" dirty="0" err="1"/>
              <a:t>keygen</a:t>
            </a:r>
            <a:r>
              <a:rPr lang="en-US" dirty="0"/>
              <a:t>&gt; element can be used to hold </a:t>
            </a:r>
            <a:r>
              <a:rPr lang="en-US" dirty="0" smtClean="0"/>
              <a:t>a private </a:t>
            </a:r>
            <a:r>
              <a:rPr lang="en-US" dirty="0"/>
              <a:t>key for public-key encryption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 mean there’s 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64269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Table and form </a:t>
            </a:r>
            <a:r>
              <a:rPr lang="en-US" dirty="0" smtClean="0">
                <a:solidFill>
                  <a:schemeClr val="tx2"/>
                </a:solidFill>
              </a:rPr>
              <a:t>accessibility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5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</a:t>
            </a:r>
            <a:r>
              <a:rPr lang="en-US" b="1" dirty="0" smtClean="0"/>
              <a:t> </a:t>
            </a:r>
            <a:r>
              <a:rPr lang="en-US" dirty="0"/>
              <a:t>A</a:t>
            </a:r>
            <a:r>
              <a:rPr lang="en-US" dirty="0" smtClean="0"/>
              <a:t>ccessibility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239000" cy="4525963"/>
          </a:xfrm>
        </p:spPr>
        <p:txBody>
          <a:bodyPr>
            <a:normAutofit/>
          </a:bodyPr>
          <a:lstStyle/>
          <a:p>
            <a:r>
              <a:rPr lang="en-US" dirty="0"/>
              <a:t>Not all web users are able to view the content on web pages in the same </a:t>
            </a:r>
            <a:r>
              <a:rPr lang="en-US" dirty="0" smtClean="0"/>
              <a:t>manner. </a:t>
            </a:r>
          </a:p>
          <a:p>
            <a:r>
              <a:rPr lang="en-US" dirty="0"/>
              <a:t>The term </a:t>
            </a:r>
            <a:r>
              <a:rPr lang="en-US" b="1" dirty="0"/>
              <a:t>web accessibility </a:t>
            </a:r>
            <a:r>
              <a:rPr lang="en-US" dirty="0"/>
              <a:t>refers to the assistive technologies</a:t>
            </a:r>
            <a:r>
              <a:rPr lang="en-US" dirty="0" smtClean="0"/>
              <a:t>, various </a:t>
            </a:r>
            <a:r>
              <a:rPr lang="en-US" dirty="0"/>
              <a:t>features of HTML that work with those technologies, and different </a:t>
            </a:r>
            <a:r>
              <a:rPr lang="en-US" dirty="0" smtClean="0"/>
              <a:t>coding and </a:t>
            </a:r>
            <a:r>
              <a:rPr lang="en-US" dirty="0"/>
              <a:t>design practices that can make a site more usable for people with visual, mobility</a:t>
            </a:r>
            <a:r>
              <a:rPr lang="en-US" dirty="0" smtClean="0"/>
              <a:t>, auditory</a:t>
            </a:r>
            <a:r>
              <a:rPr lang="en-US" dirty="0"/>
              <a:t>, and cognitive disabilities</a:t>
            </a:r>
            <a:r>
              <a:rPr lang="en-US" dirty="0" smtClean="0"/>
              <a:t>.</a:t>
            </a:r>
          </a:p>
          <a:p>
            <a:r>
              <a:rPr lang="en-US" dirty="0"/>
              <a:t>In order to improve the accessibility of websites, the W3C created the </a:t>
            </a:r>
            <a:r>
              <a:rPr lang="en-US" b="1" dirty="0" smtClean="0"/>
              <a:t>Web Accessibility </a:t>
            </a:r>
            <a:r>
              <a:rPr lang="en-US" b="1" dirty="0"/>
              <a:t>Initiative (WAI</a:t>
            </a:r>
            <a:r>
              <a:rPr lang="en-US" b="1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hlinkClick r:id="rId2"/>
              </a:rPr>
              <a:t>Web Content </a:t>
            </a:r>
            <a:r>
              <a:rPr lang="en-US" dirty="0" smtClean="0">
                <a:hlinkClick r:id="rId2"/>
              </a:rPr>
              <a:t>Accessibility Guidelines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33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Web Content Accessibility Guidelines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Provide </a:t>
            </a:r>
            <a:r>
              <a:rPr lang="en-US" dirty="0"/>
              <a:t>text alternatives for any </a:t>
            </a:r>
            <a:r>
              <a:rPr lang="en-US" dirty="0" err="1"/>
              <a:t>nontext</a:t>
            </a:r>
            <a:r>
              <a:rPr lang="en-US" dirty="0"/>
              <a:t> content so that it can be </a:t>
            </a:r>
            <a:r>
              <a:rPr lang="en-US" dirty="0" smtClean="0"/>
              <a:t>changed into </a:t>
            </a:r>
            <a:r>
              <a:rPr lang="en-US" dirty="0"/>
              <a:t>other forms people need, such as large print, braille, speech, symbols, </a:t>
            </a:r>
            <a:r>
              <a:rPr lang="en-US" dirty="0" smtClean="0"/>
              <a:t>or simpler </a:t>
            </a:r>
            <a:r>
              <a:rPr lang="en-US" dirty="0"/>
              <a:t>language.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Create </a:t>
            </a:r>
            <a:r>
              <a:rPr lang="en-US" dirty="0"/>
              <a:t>content that can be presented in different ways (for example </a:t>
            </a:r>
            <a:r>
              <a:rPr lang="en-US" dirty="0" smtClean="0"/>
              <a:t>simpler layout</a:t>
            </a:r>
            <a:r>
              <a:rPr lang="en-US" dirty="0"/>
              <a:t>) without losing information or structure.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Make </a:t>
            </a:r>
            <a:r>
              <a:rPr lang="en-US" dirty="0"/>
              <a:t>all functionality available from a keyboard.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Provide </a:t>
            </a:r>
            <a:r>
              <a:rPr lang="en-US" dirty="0"/>
              <a:t>ways to help users navigate, find content, and determine where </a:t>
            </a:r>
            <a:r>
              <a:rPr lang="en-US" dirty="0" smtClean="0"/>
              <a:t>they are.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4448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 smtClean="0"/>
              <a:t>Accessible Tables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Describe </a:t>
            </a:r>
            <a:r>
              <a:rPr lang="en-US" dirty="0"/>
              <a:t>the table’s content using the &lt;caption&gt; </a:t>
            </a:r>
            <a:r>
              <a:rPr lang="en-US" dirty="0" smtClean="0"/>
              <a:t>element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Connect the cells with a textual description in the </a:t>
            </a:r>
            <a:r>
              <a:rPr lang="en-US" dirty="0" smtClean="0"/>
              <a:t>header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  <p:pic>
        <p:nvPicPr>
          <p:cNvPr id="3" name="Picture 2" descr="Screen Shot 2014-02-04 at 11.07.18 PM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90"/>
          <a:stretch/>
        </p:blipFill>
        <p:spPr>
          <a:xfrm>
            <a:off x="990600" y="3352800"/>
            <a:ext cx="7315200" cy="301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4407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 smtClean="0"/>
              <a:t>Accessible Forms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 the </a:t>
            </a:r>
            <a:r>
              <a:rPr lang="en-US" dirty="0"/>
              <a:t>&lt;</a:t>
            </a:r>
            <a:r>
              <a:rPr lang="en-US" dirty="0" err="1"/>
              <a:t>fieldset</a:t>
            </a:r>
            <a:r>
              <a:rPr lang="en-US" dirty="0"/>
              <a:t>&gt;, &lt;legend&gt;, </a:t>
            </a:r>
            <a:r>
              <a:rPr lang="en-US" dirty="0" smtClean="0"/>
              <a:t>and &lt;</a:t>
            </a:r>
            <a:r>
              <a:rPr lang="en-US" dirty="0"/>
              <a:t>label</a:t>
            </a:r>
            <a:r>
              <a:rPr lang="en-US" dirty="0" smtClean="0"/>
              <a:t>&gt; elements.</a:t>
            </a:r>
          </a:p>
          <a:p>
            <a:r>
              <a:rPr lang="en-US" dirty="0"/>
              <a:t>Each &lt;label&gt; element should be associated with a single input element.</a:t>
            </a:r>
            <a:endParaRPr lang="en-US" dirty="0" smtClean="0"/>
          </a:p>
        </p:txBody>
      </p:sp>
      <p:pic>
        <p:nvPicPr>
          <p:cNvPr id="4" name="Picture 3" descr="4071504028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200400"/>
            <a:ext cx="5334000" cy="293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376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Microformats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6</a:t>
            </a:r>
            <a:r>
              <a:rPr lang="en-US" dirty="0" smtClean="0"/>
              <a:t> of </a:t>
            </a:r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b="1" dirty="0" err="1"/>
              <a:t>microformat</a:t>
            </a:r>
            <a:r>
              <a:rPr lang="en-US" b="1" dirty="0"/>
              <a:t> </a:t>
            </a:r>
            <a:r>
              <a:rPr lang="en-US" dirty="0"/>
              <a:t>is a small pattern of HTML markup and attributes </a:t>
            </a:r>
            <a:r>
              <a:rPr lang="en-US" dirty="0" smtClean="0"/>
              <a:t>to represent </a:t>
            </a:r>
            <a:r>
              <a:rPr lang="en-US" dirty="0"/>
              <a:t>common blocks of information such as people, events, and news stories </a:t>
            </a:r>
            <a:r>
              <a:rPr lang="en-US" dirty="0" smtClean="0"/>
              <a:t>so that </a:t>
            </a:r>
            <a:r>
              <a:rPr lang="en-US" dirty="0"/>
              <a:t>the information in them can be extracted and indexed by software agents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2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Tables Basics	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an HTML </a:t>
            </a:r>
            <a:r>
              <a:rPr lang="en-CA" b="1" dirty="0" smtClean="0"/>
              <a:t>&lt;table&gt; </a:t>
            </a:r>
            <a:r>
              <a:rPr lang="en-CA" dirty="0" smtClean="0"/>
              <a:t>contains any number of rows (</a:t>
            </a:r>
            <a:r>
              <a:rPr lang="en-CA" b="1" dirty="0" smtClean="0"/>
              <a:t>&lt;</a:t>
            </a:r>
            <a:r>
              <a:rPr lang="en-CA" b="1" dirty="0" err="1" smtClean="0"/>
              <a:t>tr</a:t>
            </a:r>
            <a:r>
              <a:rPr lang="en-CA" b="1" dirty="0" smtClean="0"/>
              <a:t>&gt;</a:t>
            </a:r>
            <a:r>
              <a:rPr lang="en-CA" dirty="0" smtClean="0"/>
              <a:t>)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each row contains any number of table data cells (</a:t>
            </a:r>
            <a:r>
              <a:rPr lang="en-CA" b="1" dirty="0" smtClean="0"/>
              <a:t>&lt;td&gt;</a:t>
            </a:r>
            <a:r>
              <a:rPr lang="en-CA" dirty="0" smtClean="0"/>
              <a:t>)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Content goes inside of </a:t>
            </a:r>
            <a:r>
              <a:rPr lang="en-CA" b="1" dirty="0" smtClean="0"/>
              <a:t>&lt;td&gt;&lt;/td&gt; </a:t>
            </a:r>
            <a:r>
              <a:rPr lang="en-CA" dirty="0" smtClean="0"/>
              <a:t>tags</a:t>
            </a:r>
          </a:p>
          <a:p>
            <a:r>
              <a:rPr lang="en-CA" dirty="0" smtClean="0">
                <a:solidFill>
                  <a:srgbClr val="C00000"/>
                </a:solidFill>
              </a:rPr>
              <a:t>&lt;table&gt;</a:t>
            </a:r>
            <a:br>
              <a:rPr lang="en-CA" dirty="0" smtClean="0">
                <a:solidFill>
                  <a:srgbClr val="C00000"/>
                </a:solidFill>
              </a:rPr>
            </a:br>
            <a:r>
              <a:rPr lang="en-CA" dirty="0" smtClean="0">
                <a:solidFill>
                  <a:srgbClr val="C00000"/>
                </a:solidFill>
              </a:rPr>
              <a:t>	&lt;</a:t>
            </a:r>
            <a:r>
              <a:rPr lang="en-CA" dirty="0" err="1" smtClean="0">
                <a:solidFill>
                  <a:srgbClr val="C00000"/>
                </a:solidFill>
              </a:rPr>
              <a:t>tr</a:t>
            </a:r>
            <a:r>
              <a:rPr lang="en-CA" dirty="0" smtClean="0">
                <a:solidFill>
                  <a:srgbClr val="C00000"/>
                </a:solidFill>
              </a:rPr>
              <a:t>&gt;</a:t>
            </a:r>
            <a:br>
              <a:rPr lang="en-CA" dirty="0" smtClean="0">
                <a:solidFill>
                  <a:srgbClr val="C00000"/>
                </a:solidFill>
              </a:rPr>
            </a:br>
            <a:r>
              <a:rPr lang="en-CA" dirty="0" smtClean="0">
                <a:solidFill>
                  <a:srgbClr val="C00000"/>
                </a:solidFill>
              </a:rPr>
              <a:t>		&lt;td&gt;</a:t>
            </a:r>
            <a:r>
              <a:rPr lang="en-CA" dirty="0" smtClean="0">
                <a:solidFill>
                  <a:srgbClr val="00B0F0"/>
                </a:solidFill>
              </a:rPr>
              <a:t>The Death of Marat</a:t>
            </a:r>
            <a:r>
              <a:rPr lang="en-CA" dirty="0" smtClean="0">
                <a:solidFill>
                  <a:srgbClr val="C00000"/>
                </a:solidFill>
              </a:rPr>
              <a:t>&lt;/td&gt;</a:t>
            </a:r>
            <a:br>
              <a:rPr lang="en-CA" dirty="0" smtClean="0">
                <a:solidFill>
                  <a:srgbClr val="C00000"/>
                </a:solidFill>
              </a:rPr>
            </a:br>
            <a:r>
              <a:rPr lang="en-CA" dirty="0" smtClean="0">
                <a:solidFill>
                  <a:srgbClr val="C00000"/>
                </a:solidFill>
              </a:rPr>
              <a:t>	&lt;/</a:t>
            </a:r>
            <a:r>
              <a:rPr lang="en-CA" dirty="0" err="1" smtClean="0">
                <a:solidFill>
                  <a:srgbClr val="C00000"/>
                </a:solidFill>
              </a:rPr>
              <a:t>tr</a:t>
            </a:r>
            <a:r>
              <a:rPr lang="en-CA" dirty="0" smtClean="0">
                <a:solidFill>
                  <a:srgbClr val="C00000"/>
                </a:solidFill>
              </a:rPr>
              <a:t>&gt;</a:t>
            </a:r>
            <a:br>
              <a:rPr lang="en-CA" dirty="0" smtClean="0">
                <a:solidFill>
                  <a:srgbClr val="C00000"/>
                </a:solidFill>
              </a:rPr>
            </a:br>
            <a:r>
              <a:rPr lang="en-CA" dirty="0" smtClean="0">
                <a:solidFill>
                  <a:srgbClr val="C00000"/>
                </a:solidFill>
              </a:rPr>
              <a:t>&lt;/table&gt;</a:t>
            </a:r>
          </a:p>
          <a:p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CA" dirty="0" smtClean="0"/>
              <a:t>Rows and cells</a:t>
            </a:r>
            <a:endParaRPr lang="en-CA" dirty="0"/>
          </a:p>
        </p:txBody>
      </p:sp>
      <p:sp>
        <p:nvSpPr>
          <p:cNvPr id="5" name="Right Arrow 4"/>
          <p:cNvSpPr/>
          <p:nvPr/>
        </p:nvSpPr>
        <p:spPr>
          <a:xfrm rot="13223472">
            <a:off x="5429777" y="5073889"/>
            <a:ext cx="4572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" name="TextBox 5"/>
          <p:cNvSpPr txBox="1"/>
          <p:nvPr/>
        </p:nvSpPr>
        <p:spPr>
          <a:xfrm>
            <a:off x="5867400" y="5181600"/>
            <a:ext cx="908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content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Microformat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Content Placeholder 4" descr="4071504029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737" b="-11737"/>
          <a:stretch>
            <a:fillRect/>
          </a:stretch>
        </p:blipFill>
        <p:spPr>
          <a:xfrm>
            <a:off x="609600" y="1219200"/>
            <a:ext cx="7125569" cy="50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768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you’ve learned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849242" y="1076980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Introducing </a:t>
            </a:r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Tables</a:t>
            </a:r>
            <a:endParaRPr lang="en-US" sz="28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1" y="10769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Styling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Tables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Introducing </a:t>
            </a:r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Forms</a:t>
            </a:r>
            <a:endParaRPr lang="en-US" sz="28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Form Control 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Elements</a:t>
            </a:r>
            <a:endParaRPr lang="en-US" sz="2800" dirty="0">
              <a:solidFill>
                <a:schemeClr val="bg2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Table and Form </a:t>
            </a:r>
            <a:r>
              <a:rPr lang="en-US" sz="2800" dirty="0" smtClean="0">
                <a:solidFill>
                  <a:schemeClr val="accent5"/>
                </a:solidFill>
                <a:latin typeface="Rockwell Condensed" pitchFamily="18" charset="0"/>
              </a:rPr>
              <a:t>Accessibility</a:t>
            </a:r>
            <a:endParaRPr lang="en-US" sz="2800" dirty="0">
              <a:solidFill>
                <a:schemeClr val="accent5"/>
              </a:solidFill>
              <a:latin typeface="Rockwell Condense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410201" y="39725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bg2"/>
                </a:solidFill>
                <a:latin typeface="Rockwell Condensed" pitchFamily="18" charset="0"/>
              </a:rPr>
              <a:t>Microformats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15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 basic Example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 dirty="0"/>
          </a:p>
        </p:txBody>
      </p:sp>
      <p:pic>
        <p:nvPicPr>
          <p:cNvPr id="120848" name="Picture 16" descr="T:\CompSci\Research\web development textbook\manuscript\19.FinalART\9780133407150_FinalArt\CH04\4071504002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066800"/>
            <a:ext cx="8031874" cy="530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With Table Headings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/>
          </a:p>
        </p:txBody>
      </p:sp>
      <p:sp>
        <p:nvSpPr>
          <p:cNvPr id="8" name="Left Brace 7"/>
          <p:cNvSpPr/>
          <p:nvPr/>
        </p:nvSpPr>
        <p:spPr>
          <a:xfrm>
            <a:off x="1295400" y="3352800"/>
            <a:ext cx="685800" cy="685800"/>
          </a:xfrm>
          <a:prstGeom prst="leftBrace">
            <a:avLst>
              <a:gd name="adj1" fmla="val 8333"/>
              <a:gd name="adj2" fmla="val 521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/>
          <p:cNvSpPr txBox="1"/>
          <p:nvPr/>
        </p:nvSpPr>
        <p:spPr>
          <a:xfrm>
            <a:off x="914400" y="3516868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err="1" smtClean="0">
                <a:solidFill>
                  <a:srgbClr val="00B0F0"/>
                </a:solidFill>
              </a:rPr>
              <a:t>th</a:t>
            </a:r>
            <a:endParaRPr lang="en-CA" b="1" dirty="0">
              <a:solidFill>
                <a:srgbClr val="00B0F0"/>
              </a:solidFill>
            </a:endParaRPr>
          </a:p>
        </p:txBody>
      </p:sp>
      <p:pic>
        <p:nvPicPr>
          <p:cNvPr id="121873" name="Picture 17" descr="T:\CompSci\Research\web development textbook\manuscript\19.FinalART\9780133407150_FinalArt\CH04\4071504003.ep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181100"/>
            <a:ext cx="556443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Why  Table Headings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CA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>
            <a:normAutofit/>
          </a:bodyPr>
          <a:lstStyle/>
          <a:p>
            <a:r>
              <a:rPr lang="en-CA" dirty="0" smtClean="0"/>
              <a:t>A table heading &lt;</a:t>
            </a:r>
            <a:r>
              <a:rPr lang="en-CA" dirty="0" err="1" smtClean="0"/>
              <a:t>th</a:t>
            </a:r>
            <a:r>
              <a:rPr lang="en-CA" dirty="0" smtClean="0"/>
              <a:t>&gt;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Browsers tend to make the content within a &lt;</a:t>
            </a:r>
            <a:r>
              <a:rPr lang="en-CA" dirty="0" err="1" smtClean="0"/>
              <a:t>th</a:t>
            </a:r>
            <a:r>
              <a:rPr lang="en-CA" dirty="0" smtClean="0"/>
              <a:t>&gt; element bold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&lt;</a:t>
            </a:r>
            <a:r>
              <a:rPr lang="en-CA" dirty="0" err="1" smtClean="0"/>
              <a:t>th</a:t>
            </a:r>
            <a:r>
              <a:rPr lang="en-CA" dirty="0" smtClean="0"/>
              <a:t>&gt; element for accessibility (it helps those using screen readers)</a:t>
            </a:r>
          </a:p>
          <a:p>
            <a:pPr indent="457200">
              <a:buFont typeface="Arial" pitchFamily="34" charset="0"/>
              <a:buChar char="•"/>
            </a:pPr>
            <a:r>
              <a:rPr lang="en-CA" dirty="0" smtClean="0"/>
              <a:t>Provides some semantic info about the row being a row of headers</a:t>
            </a:r>
          </a:p>
          <a:p>
            <a:pPr indent="457200"/>
            <a:endParaRPr lang="en-CA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Book Palette">
      <a:dk1>
        <a:srgbClr val="404040"/>
      </a:dk1>
      <a:lt1>
        <a:srgbClr val="F3F3E7"/>
      </a:lt1>
      <a:dk2>
        <a:srgbClr val="467082"/>
      </a:dk2>
      <a:lt2>
        <a:srgbClr val="FFFFFF"/>
      </a:lt2>
      <a:accent1>
        <a:srgbClr val="009FDA"/>
      </a:accent1>
      <a:accent2>
        <a:srgbClr val="CE2933"/>
      </a:accent2>
      <a:accent3>
        <a:srgbClr val="E6B120"/>
      </a:accent3>
      <a:accent4>
        <a:srgbClr val="467082"/>
      </a:accent4>
      <a:accent5>
        <a:srgbClr val="F3703A"/>
      </a:accent5>
      <a:accent6>
        <a:srgbClr val="00A651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Chapter01-PresentationDistilled</Template>
  <TotalTime>1997</TotalTime>
  <Words>1997</Words>
  <Application>Microsoft Office PowerPoint</Application>
  <PresentationFormat>On-screen Show (4:3)</PresentationFormat>
  <Paragraphs>287</Paragraphs>
  <Slides>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Presentation</vt:lpstr>
      <vt:lpstr>HTML Tables and Forms</vt:lpstr>
      <vt:lpstr>Objectives</vt:lpstr>
      <vt:lpstr>Introducing Tables</vt:lpstr>
      <vt:lpstr>HTML Tables</vt:lpstr>
      <vt:lpstr>HTML Tables</vt:lpstr>
      <vt:lpstr>Tables Basics </vt:lpstr>
      <vt:lpstr>A basic Example</vt:lpstr>
      <vt:lpstr>With Table Headings</vt:lpstr>
      <vt:lpstr>Why  Table Headings</vt:lpstr>
      <vt:lpstr>Spanning Rows and Columns</vt:lpstr>
      <vt:lpstr>Using Tables for Layout</vt:lpstr>
      <vt:lpstr>Example Table layouts</vt:lpstr>
      <vt:lpstr>Additional table tags</vt:lpstr>
      <vt:lpstr>Styling Tables</vt:lpstr>
      <vt:lpstr>Styling Tables</vt:lpstr>
      <vt:lpstr>Styling Tables</vt:lpstr>
      <vt:lpstr>Styling Tables</vt:lpstr>
      <vt:lpstr>Styling Tables</vt:lpstr>
      <vt:lpstr>Nth-Child</vt:lpstr>
      <vt:lpstr>Introducing Forms</vt:lpstr>
      <vt:lpstr>HTML Forms</vt:lpstr>
      <vt:lpstr>Form Structure</vt:lpstr>
      <vt:lpstr>How forms interact with servers</vt:lpstr>
      <vt:lpstr>Query Strings</vt:lpstr>
      <vt:lpstr>URL encoding</vt:lpstr>
      <vt:lpstr>&lt;form&gt; element</vt:lpstr>
      <vt:lpstr>GET vs POST</vt:lpstr>
      <vt:lpstr>GET vs POST</vt:lpstr>
      <vt:lpstr>Forms Control Elements</vt:lpstr>
      <vt:lpstr>Form-Related HTML Elements</vt:lpstr>
      <vt:lpstr>Text Input Controls</vt:lpstr>
      <vt:lpstr>Text Input Controls</vt:lpstr>
      <vt:lpstr>Text Input Controls</vt:lpstr>
      <vt:lpstr>HTML5 advanced controls</vt:lpstr>
      <vt:lpstr>Select Lists</vt:lpstr>
      <vt:lpstr>Select Lists</vt:lpstr>
      <vt:lpstr>Which Value to send</vt:lpstr>
      <vt:lpstr>Radio Buttons</vt:lpstr>
      <vt:lpstr>Radio Buttons</vt:lpstr>
      <vt:lpstr>Checkboxes</vt:lpstr>
      <vt:lpstr>Checkboxes</vt:lpstr>
      <vt:lpstr>Button Controls</vt:lpstr>
      <vt:lpstr>Button Controls</vt:lpstr>
      <vt:lpstr>Specialized Controls</vt:lpstr>
      <vt:lpstr>Number and Range</vt:lpstr>
      <vt:lpstr>Number and Range</vt:lpstr>
      <vt:lpstr>Color</vt:lpstr>
      <vt:lpstr>Date and Time Controls</vt:lpstr>
      <vt:lpstr>HTML5 Date and Time Controls</vt:lpstr>
      <vt:lpstr>HTML5 Date and Time Controls</vt:lpstr>
      <vt:lpstr>HTML Controls</vt:lpstr>
      <vt:lpstr>Other Controls</vt:lpstr>
      <vt:lpstr>Table and form accessibility</vt:lpstr>
      <vt:lpstr>Web Accessibility</vt:lpstr>
      <vt:lpstr>Web Content Accessibility Guidelines</vt:lpstr>
      <vt:lpstr>Accessible Tables</vt:lpstr>
      <vt:lpstr>Accessible Forms</vt:lpstr>
      <vt:lpstr>Microformats</vt:lpstr>
      <vt:lpstr>Microformats</vt:lpstr>
      <vt:lpstr>Microformat</vt:lpstr>
      <vt:lpstr>What you’ve learned</vt:lpstr>
    </vt:vector>
  </TitlesOfParts>
  <Company>Mount Royal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Randy Connolly</dc:creator>
  <cp:lastModifiedBy>Kelsey Loanes</cp:lastModifiedBy>
  <cp:revision>247</cp:revision>
  <dcterms:created xsi:type="dcterms:W3CDTF">2012-11-14T17:20:48Z</dcterms:created>
  <dcterms:modified xsi:type="dcterms:W3CDTF">2014-02-19T16:34:51Z</dcterms:modified>
</cp:coreProperties>
</file>